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514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9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469931" y="5055248"/>
            <a:ext cx="3360836" cy="10788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900" b="1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63636" y="3865430"/>
            <a:ext cx="10173427" cy="3782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8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132499" y="8057499"/>
            <a:ext cx="3476625" cy="2230120"/>
            <a:chOff x="8132499" y="8057499"/>
            <a:chExt cx="3476625" cy="2230120"/>
          </a:xfrm>
        </p:grpSpPr>
        <p:sp>
          <p:nvSpPr>
            <p:cNvPr id="4" name="object 4"/>
            <p:cNvSpPr/>
            <p:nvPr/>
          </p:nvSpPr>
          <p:spPr>
            <a:xfrm>
              <a:off x="8716814" y="8595250"/>
              <a:ext cx="2892425" cy="1692275"/>
            </a:xfrm>
            <a:custGeom>
              <a:avLst/>
              <a:gdLst/>
              <a:ahLst/>
              <a:cxnLst/>
              <a:rect l="l" t="t" r="r" b="b"/>
              <a:pathLst>
                <a:path w="2892425" h="1692275">
                  <a:moveTo>
                    <a:pt x="2401122" y="1691748"/>
                  </a:moveTo>
                  <a:lnTo>
                    <a:pt x="0" y="1691748"/>
                  </a:lnTo>
                  <a:lnTo>
                    <a:pt x="1691748" y="0"/>
                  </a:lnTo>
                  <a:lnTo>
                    <a:pt x="2892309" y="1200560"/>
                  </a:lnTo>
                  <a:lnTo>
                    <a:pt x="2401122" y="169174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132499" y="8057499"/>
              <a:ext cx="2371725" cy="2230120"/>
            </a:xfrm>
            <a:custGeom>
              <a:avLst/>
              <a:gdLst/>
              <a:ahLst/>
              <a:cxnLst/>
              <a:rect l="l" t="t" r="r" b="b"/>
              <a:pathLst>
                <a:path w="2371725" h="2230120">
                  <a:moveTo>
                    <a:pt x="774403" y="2229500"/>
                  </a:moveTo>
                  <a:lnTo>
                    <a:pt x="490625" y="2229500"/>
                  </a:lnTo>
                  <a:lnTo>
                    <a:pt x="0" y="1740812"/>
                  </a:lnTo>
                  <a:lnTo>
                    <a:pt x="1738312" y="0"/>
                  </a:lnTo>
                  <a:lnTo>
                    <a:pt x="2371108" y="632795"/>
                  </a:lnTo>
                  <a:lnTo>
                    <a:pt x="774403" y="22295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1900000" y="6899999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8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8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55896" y="2627477"/>
            <a:ext cx="6967855" cy="1932305"/>
          </a:xfrm>
          <a:prstGeom prst="rect">
            <a:avLst/>
          </a:prstGeom>
        </p:spPr>
        <p:txBody>
          <a:bodyPr vert="horz" wrap="square" lIns="0" tIns="186055" rIns="0" bIns="0" rtlCol="0">
            <a:spAutoFit/>
          </a:bodyPr>
          <a:lstStyle/>
          <a:p>
            <a:pPr marL="12700" marR="5080">
              <a:lnSpc>
                <a:spcPts val="6820"/>
              </a:lnSpc>
              <a:spcBef>
                <a:spcPts val="1465"/>
              </a:spcBef>
            </a:pPr>
            <a:r>
              <a:rPr sz="6800" b="0" spc="215" dirty="0">
                <a:solidFill>
                  <a:srgbClr val="FFFFFF"/>
                </a:solidFill>
                <a:latin typeface="Cambria"/>
                <a:cs typeface="Cambria"/>
              </a:rPr>
              <a:t>Patrón</a:t>
            </a:r>
            <a:r>
              <a:rPr sz="6800" b="0" spc="2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b="0" spc="340" dirty="0">
                <a:solidFill>
                  <a:srgbClr val="FFFFFF"/>
                </a:solidFill>
                <a:latin typeface="Cambria"/>
                <a:cs typeface="Cambria"/>
              </a:rPr>
              <a:t>de</a:t>
            </a:r>
            <a:r>
              <a:rPr sz="6800" b="0" spc="21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b="0" spc="390" dirty="0">
                <a:solidFill>
                  <a:srgbClr val="FFFFFF"/>
                </a:solidFill>
                <a:latin typeface="Cambria"/>
                <a:cs typeface="Cambria"/>
              </a:rPr>
              <a:t>Diseño </a:t>
            </a:r>
            <a:r>
              <a:rPr sz="6800" b="0" spc="-14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b="0" spc="260" dirty="0">
                <a:solidFill>
                  <a:srgbClr val="FFFFFF"/>
                </a:solidFill>
                <a:latin typeface="Cambria"/>
                <a:cs typeface="Cambria"/>
              </a:rPr>
              <a:t>State</a:t>
            </a:r>
            <a:r>
              <a:rPr sz="6800" b="0" spc="2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b="0" spc="645" dirty="0">
                <a:solidFill>
                  <a:srgbClr val="FFFFFF"/>
                </a:solidFill>
                <a:latin typeface="Cambria"/>
                <a:cs typeface="Cambria"/>
              </a:rPr>
              <a:t>-</a:t>
            </a:r>
            <a:r>
              <a:rPr sz="6800" b="0" spc="2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6800" b="0" spc="245" dirty="0">
                <a:solidFill>
                  <a:srgbClr val="FFFFFF"/>
                </a:solidFill>
                <a:latin typeface="Cambria"/>
                <a:cs typeface="Cambria"/>
              </a:rPr>
              <a:t>Estado</a:t>
            </a:r>
            <a:endParaRPr sz="6800">
              <a:latin typeface="Cambria"/>
              <a:cs typeface="Cambri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4999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2000"/>
                </a:moveTo>
                <a:lnTo>
                  <a:pt x="386688" y="3612000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7"/>
                </a:lnTo>
                <a:lnTo>
                  <a:pt x="3225499" y="3612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19"/>
            <a:ext cx="6682740" cy="8823325"/>
            <a:chOff x="11605457" y="815619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19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857572" y="1014438"/>
            <a:ext cx="4505325" cy="12617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r">
              <a:lnSpc>
                <a:spcPts val="4850"/>
              </a:lnSpc>
              <a:spcBef>
                <a:spcPts val="125"/>
              </a:spcBef>
            </a:pPr>
            <a:r>
              <a:rPr sz="4400" b="0" spc="260" dirty="0">
                <a:solidFill>
                  <a:srgbClr val="FFFFFF"/>
                </a:solidFill>
                <a:latin typeface="Cambria"/>
                <a:cs typeface="Cambria"/>
              </a:rPr>
              <a:t>¿Qué</a:t>
            </a:r>
            <a:r>
              <a:rPr sz="4400" b="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4400" b="0" spc="140" dirty="0">
                <a:solidFill>
                  <a:srgbClr val="FFFFFF"/>
                </a:solidFill>
                <a:latin typeface="Cambria"/>
                <a:cs typeface="Cambria"/>
              </a:rPr>
              <a:t>es</a:t>
            </a:r>
            <a:r>
              <a:rPr sz="4400" b="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4400" b="0" spc="120" dirty="0">
                <a:solidFill>
                  <a:srgbClr val="FFFFFF"/>
                </a:solidFill>
                <a:latin typeface="Cambria"/>
                <a:cs typeface="Cambria"/>
              </a:rPr>
              <a:t>el</a:t>
            </a:r>
            <a:r>
              <a:rPr sz="4400" b="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4400" b="0" spc="145" dirty="0">
                <a:solidFill>
                  <a:srgbClr val="FFFFFF"/>
                </a:solidFill>
                <a:latin typeface="Cambria"/>
                <a:cs typeface="Cambria"/>
              </a:rPr>
              <a:t>Patrón</a:t>
            </a:r>
            <a:endParaRPr sz="4400">
              <a:latin typeface="Cambria"/>
              <a:cs typeface="Cambria"/>
            </a:endParaRPr>
          </a:p>
          <a:p>
            <a:pPr marR="5080" algn="r">
              <a:lnSpc>
                <a:spcPts val="4850"/>
              </a:lnSpc>
            </a:pPr>
            <a:r>
              <a:rPr sz="4400" b="0" spc="140" dirty="0">
                <a:solidFill>
                  <a:srgbClr val="FFFFFF"/>
                </a:solidFill>
                <a:latin typeface="Cambria"/>
                <a:cs typeface="Cambria"/>
              </a:rPr>
              <a:t>Estado?</a:t>
            </a:r>
            <a:endParaRPr sz="4400">
              <a:latin typeface="Cambria"/>
              <a:cs typeface="Cambri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77918" y="3079750"/>
            <a:ext cx="6496685" cy="414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02335" marR="5080" indent="-228600" algn="r">
              <a:lnSpc>
                <a:spcPct val="100000"/>
              </a:lnSpc>
              <a:spcBef>
                <a:spcPts val="100"/>
              </a:spcBef>
            </a:pPr>
            <a:r>
              <a:rPr sz="30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El</a:t>
            </a:r>
            <a:r>
              <a:rPr sz="3000" spc="-18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5" dirty="0">
                <a:solidFill>
                  <a:schemeClr val="bg1"/>
                </a:solidFill>
                <a:latin typeface="Lucida Sans Unicode"/>
                <a:cs typeface="Lucida Sans Unicode"/>
              </a:rPr>
              <a:t>Patrón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Estado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es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5" dirty="0">
                <a:solidFill>
                  <a:schemeClr val="bg1"/>
                </a:solidFill>
                <a:latin typeface="Lucida Sans Unicode"/>
                <a:cs typeface="Lucida Sans Unicode"/>
              </a:rPr>
              <a:t>un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0" dirty="0">
                <a:solidFill>
                  <a:schemeClr val="bg1"/>
                </a:solidFill>
                <a:latin typeface="Lucida Sans Unicode"/>
                <a:cs typeface="Lucida Sans Unicode"/>
              </a:rPr>
              <a:t>patrón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0" dirty="0">
                <a:solidFill>
                  <a:schemeClr val="bg1"/>
                </a:solidFill>
                <a:latin typeface="Lucida Sans Unicode"/>
                <a:cs typeface="Lucida Sans Unicode"/>
              </a:rPr>
              <a:t>de </a:t>
            </a:r>
            <a:r>
              <a:rPr sz="3000" spc="-93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5" dirty="0">
                <a:solidFill>
                  <a:schemeClr val="bg1"/>
                </a:solidFill>
                <a:latin typeface="Lucida Sans Unicode"/>
                <a:cs typeface="Lucida Sans Unicode"/>
              </a:rPr>
              <a:t>diseño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5" dirty="0">
                <a:solidFill>
                  <a:schemeClr val="bg1"/>
                </a:solidFill>
                <a:latin typeface="Lucida Sans Unicode"/>
                <a:cs typeface="Lucida Sans Unicode"/>
              </a:rPr>
              <a:t>que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permite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10" dirty="0">
                <a:solidFill>
                  <a:schemeClr val="bg1"/>
                </a:solidFill>
                <a:latin typeface="Lucida Sans Unicode"/>
                <a:cs typeface="Lucida Sans Unicode"/>
              </a:rPr>
              <a:t>a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5" dirty="0">
                <a:solidFill>
                  <a:schemeClr val="bg1"/>
                </a:solidFill>
                <a:latin typeface="Lucida Sans Unicode"/>
                <a:cs typeface="Lucida Sans Unicode"/>
              </a:rPr>
              <a:t>un</a:t>
            </a:r>
            <a:r>
              <a:rPr sz="3000" spc="-17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5" dirty="0">
                <a:solidFill>
                  <a:schemeClr val="bg1"/>
                </a:solidFill>
                <a:latin typeface="Lucida Sans Unicode"/>
                <a:cs typeface="Lucida Sans Unicode"/>
              </a:rPr>
              <a:t>objeto</a:t>
            </a:r>
            <a:endParaRPr sz="30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850265" marR="5080" indent="-838200" algn="r">
              <a:lnSpc>
                <a:spcPct val="100000"/>
              </a:lnSpc>
            </a:pPr>
            <a:r>
              <a:rPr sz="30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cambiar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65" dirty="0">
                <a:solidFill>
                  <a:schemeClr val="bg1"/>
                </a:solidFill>
                <a:latin typeface="Lucida Sans Unicode"/>
                <a:cs typeface="Lucida Sans Unicode"/>
              </a:rPr>
              <a:t>su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comportamiento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cuando  </a:t>
            </a:r>
            <a:r>
              <a:rPr sz="30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cambia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65" dirty="0">
                <a:solidFill>
                  <a:schemeClr val="bg1"/>
                </a:solidFill>
                <a:latin typeface="Lucida Sans Unicode"/>
                <a:cs typeface="Lucida Sans Unicode"/>
              </a:rPr>
              <a:t>su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estado</a:t>
            </a:r>
            <a:r>
              <a:rPr sz="3000" spc="-165" dirty="0">
                <a:solidFill>
                  <a:schemeClr val="bg1"/>
                </a:solidFill>
                <a:latin typeface="Lucida Sans Unicode"/>
                <a:cs typeface="Lucida Sans Unicode"/>
              </a:rPr>
              <a:t>.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5" dirty="0">
                <a:solidFill>
                  <a:schemeClr val="bg1"/>
                </a:solidFill>
                <a:latin typeface="Lucida Sans Unicode"/>
                <a:cs typeface="Lucida Sans Unicode"/>
              </a:rPr>
              <a:t>Este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0" dirty="0">
                <a:solidFill>
                  <a:schemeClr val="bg1"/>
                </a:solidFill>
                <a:latin typeface="Lucida Sans Unicode"/>
                <a:cs typeface="Lucida Sans Unicode"/>
              </a:rPr>
              <a:t>enfoque  </a:t>
            </a:r>
            <a:r>
              <a:rPr sz="3000" spc="-70" dirty="0">
                <a:solidFill>
                  <a:schemeClr val="bg1"/>
                </a:solidFill>
                <a:latin typeface="Lucida Sans Unicode"/>
                <a:cs typeface="Lucida Sans Unicode"/>
              </a:rPr>
              <a:t>facilita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80" dirty="0">
                <a:solidFill>
                  <a:schemeClr val="bg1"/>
                </a:solidFill>
                <a:latin typeface="Lucida Sans Unicode"/>
                <a:cs typeface="Lucida Sans Unicode"/>
              </a:rPr>
              <a:t>gestión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20" dirty="0">
                <a:solidFill>
                  <a:schemeClr val="bg1"/>
                </a:solidFill>
                <a:latin typeface="Lucida Sans Unicode"/>
                <a:cs typeface="Lucida Sans Unicode"/>
              </a:rPr>
              <a:t>de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estados</a:t>
            </a:r>
            <a:endParaRPr sz="30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46685" marR="5080" indent="2466975" algn="r">
              <a:lnSpc>
                <a:spcPct val="100000"/>
              </a:lnSpc>
            </a:pPr>
            <a:r>
              <a:rPr sz="3000" spc="-70" dirty="0">
                <a:solidFill>
                  <a:schemeClr val="bg1"/>
                </a:solidFill>
                <a:latin typeface="Lucida Sans Unicode"/>
                <a:cs typeface="Lucida Sans Unicode"/>
              </a:rPr>
              <a:t>complejos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65" dirty="0">
                <a:solidFill>
                  <a:schemeClr val="bg1"/>
                </a:solidFill>
                <a:latin typeface="Lucida Sans Unicode"/>
                <a:cs typeface="Lucida Sans Unicode"/>
              </a:rPr>
              <a:t>y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mejora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 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mantenibilidad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del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110" dirty="0">
                <a:solidFill>
                  <a:schemeClr val="bg1"/>
                </a:solidFill>
                <a:latin typeface="Lucida Sans Unicode"/>
                <a:cs typeface="Lucida Sans Unicode"/>
              </a:rPr>
              <a:t>código,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evitando</a:t>
            </a:r>
            <a:endParaRPr sz="30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2060575" marR="5080" indent="24765" algn="r">
              <a:lnSpc>
                <a:spcPct val="100000"/>
              </a:lnSpc>
            </a:pPr>
            <a:r>
              <a:rPr sz="3000" spc="-60" dirty="0">
                <a:solidFill>
                  <a:schemeClr val="bg1"/>
                </a:solidFill>
                <a:latin typeface="Lucida Sans Unicode"/>
                <a:cs typeface="Lucida Sans Unicode"/>
              </a:rPr>
              <a:t>condicionales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70" dirty="0">
                <a:solidFill>
                  <a:schemeClr val="bg1"/>
                </a:solidFill>
                <a:latin typeface="Lucida Sans Unicode"/>
                <a:cs typeface="Lucida Sans Unicode"/>
              </a:rPr>
              <a:t>extensos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y  </a:t>
            </a:r>
            <a:r>
              <a:rPr sz="30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promoviendo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3000" spc="-17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3000" spc="-55" dirty="0">
                <a:solidFill>
                  <a:schemeClr val="bg1"/>
                </a:solidFill>
                <a:latin typeface="Lucida Sans Unicode"/>
                <a:cs typeface="Lucida Sans Unicode"/>
              </a:rPr>
              <a:t>claridad</a:t>
            </a:r>
            <a:r>
              <a:rPr sz="30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000" dirty="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380499" y="2559763"/>
            <a:ext cx="3952875" cy="95250"/>
          </a:xfrm>
          <a:custGeom>
            <a:avLst/>
            <a:gdLst/>
            <a:ahLst/>
            <a:cxnLst/>
            <a:rect l="l" t="t" r="r" b="b"/>
            <a:pathLst>
              <a:path w="3952875" h="95250">
                <a:moveTo>
                  <a:pt x="3952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52874" y="0"/>
                </a:lnTo>
                <a:lnTo>
                  <a:pt x="3952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7" name="object 17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8" name="object 18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7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1694124" y="1694124"/>
                </a:moveTo>
                <a:lnTo>
                  <a:pt x="0" y="0"/>
                </a:lnTo>
                <a:lnTo>
                  <a:pt x="3388248" y="0"/>
                </a:lnTo>
                <a:lnTo>
                  <a:pt x="1694124" y="1694124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499"/>
            <a:ext cx="1786889" cy="3476625"/>
            <a:chOff x="0" y="3157499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1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48312" y="2938873"/>
                  </a:moveTo>
                  <a:lnTo>
                    <a:pt x="0" y="2890560"/>
                  </a:lnTo>
                  <a:lnTo>
                    <a:pt x="0" y="586063"/>
                  </a:lnTo>
                  <a:lnTo>
                    <a:pt x="586063" y="0"/>
                  </a:lnTo>
                  <a:lnTo>
                    <a:pt x="1786624" y="1200560"/>
                  </a:lnTo>
                  <a:lnTo>
                    <a:pt x="48312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499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0" y="1313904"/>
                  </a:moveTo>
                  <a:lnTo>
                    <a:pt x="0" y="48312"/>
                  </a:lnTo>
                  <a:lnTo>
                    <a:pt x="48312" y="0"/>
                  </a:lnTo>
                  <a:lnTo>
                    <a:pt x="681108" y="632795"/>
                  </a:lnTo>
                  <a:lnTo>
                    <a:pt x="0" y="131390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8515985" cy="10287000"/>
            <a:chOff x="0" y="0"/>
            <a:chExt cx="8515985" cy="10287000"/>
          </a:xfrm>
        </p:grpSpPr>
        <p:sp>
          <p:nvSpPr>
            <p:cNvPr id="7" name="object 7"/>
            <p:cNvSpPr/>
            <p:nvPr/>
          </p:nvSpPr>
          <p:spPr>
            <a:xfrm>
              <a:off x="2067500" y="1714999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5"/>
                  </a:moveTo>
                  <a:lnTo>
                    <a:pt x="0" y="3225462"/>
                  </a:lnTo>
                  <a:lnTo>
                    <a:pt x="3224212" y="0"/>
                  </a:lnTo>
                  <a:lnTo>
                    <a:pt x="6448424" y="3225462"/>
                  </a:lnTo>
                  <a:lnTo>
                    <a:pt x="3224212" y="6448425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500" y="5512501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194729" y="2990850"/>
                  </a:moveTo>
                  <a:lnTo>
                    <a:pt x="0" y="2796120"/>
                  </a:lnTo>
                  <a:lnTo>
                    <a:pt x="2798616" y="0"/>
                  </a:lnTo>
                  <a:lnTo>
                    <a:pt x="2990850" y="192233"/>
                  </a:lnTo>
                  <a:lnTo>
                    <a:pt x="194729" y="299085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4"/>
              <a:ext cx="5320567" cy="5054985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9" cy="4615558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477325" y="1025713"/>
            <a:ext cx="7148195" cy="7226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4550" b="0" spc="130" dirty="0">
                <a:solidFill>
                  <a:srgbClr val="FFFFFF"/>
                </a:solidFill>
                <a:latin typeface="Cambria"/>
                <a:cs typeface="Cambria"/>
              </a:rPr>
              <a:t>Ventajas </a:t>
            </a:r>
            <a:r>
              <a:rPr sz="4550" b="0" spc="175" dirty="0">
                <a:solidFill>
                  <a:srgbClr val="FFFFFF"/>
                </a:solidFill>
                <a:latin typeface="Cambria"/>
                <a:cs typeface="Cambria"/>
              </a:rPr>
              <a:t>del</a:t>
            </a:r>
            <a:r>
              <a:rPr sz="4550" b="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4550" b="0" spc="150" dirty="0">
                <a:solidFill>
                  <a:srgbClr val="FFFFFF"/>
                </a:solidFill>
                <a:latin typeface="Cambria"/>
                <a:cs typeface="Cambria"/>
              </a:rPr>
              <a:t>Patrón</a:t>
            </a:r>
            <a:r>
              <a:rPr sz="4550" b="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4550" b="0" spc="170" dirty="0">
                <a:solidFill>
                  <a:srgbClr val="FFFFFF"/>
                </a:solidFill>
                <a:latin typeface="Cambria"/>
                <a:cs typeface="Cambria"/>
              </a:rPr>
              <a:t>Estado</a:t>
            </a:r>
            <a:endParaRPr sz="4550" dirty="0">
              <a:latin typeface="Cambria"/>
              <a:cs typeface="Cambri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9477325" y="3488937"/>
            <a:ext cx="6564630" cy="3313429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2700" marR="50800">
              <a:lnSpc>
                <a:spcPts val="3229"/>
              </a:lnSpc>
              <a:spcBef>
                <a:spcPts val="215"/>
              </a:spcBef>
            </a:pPr>
            <a:r>
              <a:rPr sz="2700" spc="-70" dirty="0">
                <a:solidFill>
                  <a:schemeClr val="bg1"/>
                </a:solidFill>
                <a:latin typeface="Lucida Sans Unicode"/>
                <a:cs typeface="Lucida Sans Unicode"/>
              </a:rPr>
              <a:t>Utilizar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el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5" dirty="0">
                <a:solidFill>
                  <a:schemeClr val="bg1"/>
                </a:solidFill>
                <a:latin typeface="Lucida Sans Unicode"/>
                <a:cs typeface="Lucida Sans Unicode"/>
              </a:rPr>
              <a:t>Patrón</a:t>
            </a:r>
            <a:r>
              <a:rPr sz="2700" spc="-15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Lucida Sans Unicode"/>
                <a:cs typeface="Lucida Sans Unicode"/>
              </a:rPr>
              <a:t>Estado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ofrece</a:t>
            </a:r>
            <a:r>
              <a:rPr sz="2700" spc="-15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0" dirty="0">
                <a:solidFill>
                  <a:schemeClr val="bg1"/>
                </a:solidFill>
                <a:latin typeface="Lucida Sans Unicode"/>
                <a:cs typeface="Lucida Sans Unicode"/>
              </a:rPr>
              <a:t>múltiples </a:t>
            </a:r>
            <a:r>
              <a:rPr sz="2700" spc="-84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15" dirty="0">
                <a:solidFill>
                  <a:schemeClr val="bg1"/>
                </a:solidFill>
                <a:latin typeface="Lucida Sans Unicode"/>
                <a:cs typeface="Lucida Sans Unicode"/>
              </a:rPr>
              <a:t>bene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ﬁ</a:t>
            </a:r>
            <a:r>
              <a:rPr sz="2700" spc="-95" dirty="0">
                <a:solidFill>
                  <a:schemeClr val="bg1"/>
                </a:solidFill>
                <a:latin typeface="Lucida Sans Unicode"/>
                <a:cs typeface="Lucida Sans Unicode"/>
              </a:rPr>
              <a:t>cios,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como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separación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20" dirty="0">
                <a:solidFill>
                  <a:schemeClr val="bg1"/>
                </a:solidFill>
                <a:latin typeface="Lucida Sans Unicode"/>
                <a:cs typeface="Lucida Sans Unicode"/>
              </a:rPr>
              <a:t>de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ts val="3105"/>
              </a:lnSpc>
            </a:pPr>
            <a:r>
              <a:rPr sz="27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preocupaciones</a:t>
            </a:r>
            <a:r>
              <a:rPr sz="2700" spc="-160" dirty="0">
                <a:solidFill>
                  <a:schemeClr val="bg1"/>
                </a:solidFill>
                <a:latin typeface="Lucida Sans Unicode"/>
                <a:cs typeface="Lucida Sans Unicode"/>
              </a:rPr>
              <a:t>,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5" dirty="0">
                <a:solidFill>
                  <a:schemeClr val="bg1"/>
                </a:solidFill>
                <a:latin typeface="Lucida Sans Unicode"/>
                <a:cs typeface="Lucida Sans Unicode"/>
              </a:rPr>
              <a:t>facilidad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20" dirty="0">
                <a:solidFill>
                  <a:schemeClr val="bg1"/>
                </a:solidFill>
                <a:latin typeface="Lucida Sans Unicode"/>
                <a:cs typeface="Lucida Sans Unicode"/>
              </a:rPr>
              <a:t>de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ts val="3229"/>
              </a:lnSpc>
            </a:pPr>
            <a:r>
              <a:rPr sz="27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mantenimiento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0" dirty="0">
                <a:solidFill>
                  <a:schemeClr val="bg1"/>
                </a:solidFill>
                <a:latin typeface="Lucida Sans Unicode"/>
                <a:cs typeface="Lucida Sans Unicode"/>
              </a:rPr>
              <a:t>y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5" dirty="0">
                <a:solidFill>
                  <a:schemeClr val="bg1"/>
                </a:solidFill>
                <a:latin typeface="Lucida Sans Unicode"/>
                <a:cs typeface="Lucida Sans Unicode"/>
              </a:rPr>
              <a:t>extensibilidad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del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 marR="5080">
              <a:lnSpc>
                <a:spcPts val="3229"/>
              </a:lnSpc>
              <a:spcBef>
                <a:spcPts val="175"/>
              </a:spcBef>
            </a:pPr>
            <a:r>
              <a:rPr sz="2700" spc="-100" dirty="0">
                <a:solidFill>
                  <a:schemeClr val="bg1"/>
                </a:solidFill>
                <a:latin typeface="Lucida Sans Unicode"/>
                <a:cs typeface="Lucida Sans Unicode"/>
              </a:rPr>
              <a:t>código.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130" dirty="0">
                <a:solidFill>
                  <a:schemeClr val="bg1"/>
                </a:solidFill>
                <a:latin typeface="Lucida Sans Unicode"/>
                <a:cs typeface="Lucida Sans Unicode"/>
              </a:rPr>
              <a:t>Al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encapsular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el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5" dirty="0">
                <a:solidFill>
                  <a:schemeClr val="bg1"/>
                </a:solidFill>
                <a:latin typeface="Lucida Sans Unicode"/>
                <a:cs typeface="Lucida Sans Unicode"/>
              </a:rPr>
              <a:t>comportamiento  </a:t>
            </a:r>
            <a:r>
              <a:rPr sz="2700" spc="-50" dirty="0">
                <a:solidFill>
                  <a:schemeClr val="bg1"/>
                </a:solidFill>
                <a:latin typeface="Lucida Sans Unicode"/>
                <a:cs typeface="Lucida Sans Unicode"/>
              </a:rPr>
              <a:t>asociado</a:t>
            </a:r>
            <a:r>
              <a:rPr sz="2700" spc="-16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5" dirty="0">
                <a:solidFill>
                  <a:schemeClr val="bg1"/>
                </a:solidFill>
                <a:latin typeface="Lucida Sans Unicode"/>
                <a:cs typeface="Lucida Sans Unicode"/>
              </a:rPr>
              <a:t>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Lucida Sans Unicode"/>
                <a:cs typeface="Lucida Sans Unicode"/>
              </a:rPr>
              <a:t>cada</a:t>
            </a:r>
            <a:r>
              <a:rPr sz="2700" spc="-16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55" dirty="0">
                <a:solidFill>
                  <a:schemeClr val="bg1"/>
                </a:solidFill>
                <a:latin typeface="Lucida Sans Unicode"/>
                <a:cs typeface="Lucida Sans Unicode"/>
              </a:rPr>
              <a:t>estado,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se</a:t>
            </a:r>
            <a:r>
              <a:rPr sz="2700" spc="-160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30" dirty="0">
                <a:solidFill>
                  <a:schemeClr val="bg1"/>
                </a:solidFill>
                <a:latin typeface="Lucida Sans Unicode"/>
                <a:cs typeface="Lucida Sans Unicode"/>
              </a:rPr>
              <a:t>mejora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ts val="3105"/>
              </a:lnSpc>
            </a:pPr>
            <a:r>
              <a:rPr sz="2700" spc="-80" dirty="0">
                <a:solidFill>
                  <a:schemeClr val="bg1"/>
                </a:solidFill>
                <a:latin typeface="Lucida Sans Unicode"/>
                <a:cs typeface="Lucida Sans Unicode"/>
              </a:rPr>
              <a:t>legibilidad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0" dirty="0">
                <a:solidFill>
                  <a:schemeClr val="bg1"/>
                </a:solidFill>
                <a:latin typeface="Lucida Sans Unicode"/>
                <a:cs typeface="Lucida Sans Unicode"/>
              </a:rPr>
              <a:t>y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0" dirty="0">
                <a:solidFill>
                  <a:schemeClr val="bg1"/>
                </a:solidFill>
                <a:latin typeface="Lucida Sans Unicode"/>
                <a:cs typeface="Lucida Sans Unicode"/>
              </a:rPr>
              <a:t>se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25" dirty="0">
                <a:solidFill>
                  <a:schemeClr val="bg1"/>
                </a:solidFill>
                <a:latin typeface="Lucida Sans Unicode"/>
                <a:cs typeface="Lucida Sans Unicode"/>
              </a:rPr>
              <a:t>reduce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la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55" dirty="0">
                <a:solidFill>
                  <a:schemeClr val="bg1"/>
                </a:solidFill>
                <a:latin typeface="Lucida Sans Unicode"/>
                <a:cs typeface="Lucida Sans Unicode"/>
              </a:rPr>
              <a:t>complejidad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  <a:p>
            <a:pPr marL="12700">
              <a:lnSpc>
                <a:spcPts val="3229"/>
              </a:lnSpc>
            </a:pP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general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45" dirty="0">
                <a:solidFill>
                  <a:schemeClr val="bg1"/>
                </a:solidFill>
                <a:latin typeface="Lucida Sans Unicode"/>
                <a:cs typeface="Lucida Sans Unicode"/>
              </a:rPr>
              <a:t>del</a:t>
            </a:r>
            <a:r>
              <a:rPr sz="2700" spc="-155" dirty="0">
                <a:solidFill>
                  <a:schemeClr val="bg1"/>
                </a:solidFill>
                <a:latin typeface="Lucida Sans Unicode"/>
                <a:cs typeface="Lucida Sans Unicode"/>
              </a:rPr>
              <a:t> </a:t>
            </a:r>
            <a:r>
              <a:rPr sz="2700" spc="-60" dirty="0">
                <a:solidFill>
                  <a:schemeClr val="bg1"/>
                </a:solidFill>
                <a:latin typeface="Lucida Sans Unicode"/>
                <a:cs typeface="Lucida Sans Unicode"/>
              </a:rPr>
              <a:t>sistema.</a:t>
            </a:r>
            <a:endParaRPr sz="2700" dirty="0">
              <a:solidFill>
                <a:schemeClr val="bg1"/>
              </a:solidFill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494924" y="2571015"/>
            <a:ext cx="3476625" cy="95250"/>
          </a:xfrm>
          <a:custGeom>
            <a:avLst/>
            <a:gdLst/>
            <a:ahLst/>
            <a:cxnLst/>
            <a:rect l="l" t="t" r="r" b="b"/>
            <a:pathLst>
              <a:path w="3476625" h="95250">
                <a:moveTo>
                  <a:pt x="3476624" y="95249"/>
                </a:moveTo>
                <a:lnTo>
                  <a:pt x="0" y="95249"/>
                </a:lnTo>
                <a:lnTo>
                  <a:pt x="0" y="0"/>
                </a:lnTo>
                <a:lnTo>
                  <a:pt x="3476624" y="0"/>
                </a:lnTo>
                <a:lnTo>
                  <a:pt x="34766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6"/>
                  </a:moveTo>
                  <a:lnTo>
                    <a:pt x="0" y="1026673"/>
                  </a:lnTo>
                  <a:lnTo>
                    <a:pt x="1025757" y="0"/>
                  </a:lnTo>
                  <a:lnTo>
                    <a:pt x="1412228" y="0"/>
                  </a:lnTo>
                  <a:lnTo>
                    <a:pt x="192233" y="121890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76" y="605558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9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39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0"/>
                </a:moveTo>
                <a:lnTo>
                  <a:pt x="0" y="2103518"/>
                </a:lnTo>
                <a:lnTo>
                  <a:pt x="2105150" y="0"/>
                </a:lnTo>
                <a:lnTo>
                  <a:pt x="4344905" y="0"/>
                </a:lnTo>
                <a:lnTo>
                  <a:pt x="5003721" y="658815"/>
                </a:lnTo>
                <a:lnTo>
                  <a:pt x="5003721" y="3549341"/>
                </a:lnTo>
                <a:lnTo>
                  <a:pt x="3225462" y="5328980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1" y="2166481"/>
                </a:moveTo>
                <a:lnTo>
                  <a:pt x="0" y="0"/>
                </a:lnTo>
                <a:lnTo>
                  <a:pt x="4334643" y="0"/>
                </a:lnTo>
                <a:lnTo>
                  <a:pt x="2167321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body" idx="1"/>
          </p:nvPr>
        </p:nvSpPr>
        <p:spPr>
          <a:xfrm>
            <a:off x="4470400" y="4142081"/>
            <a:ext cx="10173427" cy="378205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R="5080" algn="ctr">
              <a:lnSpc>
                <a:spcPct val="100899"/>
              </a:lnSpc>
              <a:spcBef>
                <a:spcPts val="85"/>
              </a:spcBef>
            </a:pPr>
            <a:r>
              <a:rPr spc="-35" dirty="0"/>
              <a:t>El</a:t>
            </a:r>
            <a:r>
              <a:rPr spc="-200" dirty="0"/>
              <a:t> </a:t>
            </a:r>
            <a:r>
              <a:rPr spc="20" dirty="0"/>
              <a:t>Patrón</a:t>
            </a:r>
            <a:r>
              <a:rPr spc="-200" dirty="0"/>
              <a:t> </a:t>
            </a:r>
            <a:r>
              <a:rPr spc="-10" dirty="0"/>
              <a:t>de</a:t>
            </a:r>
            <a:r>
              <a:rPr spc="-195" dirty="0"/>
              <a:t> </a:t>
            </a:r>
            <a:r>
              <a:rPr spc="-55" dirty="0"/>
              <a:t>Diseño</a:t>
            </a:r>
            <a:r>
              <a:rPr spc="-200" dirty="0"/>
              <a:t> </a:t>
            </a:r>
            <a:r>
              <a:rPr spc="-25" dirty="0"/>
              <a:t>Estado</a:t>
            </a:r>
            <a:r>
              <a:rPr spc="-200" dirty="0"/>
              <a:t> </a:t>
            </a:r>
            <a:r>
              <a:rPr spc="-40" dirty="0"/>
              <a:t>es</a:t>
            </a:r>
            <a:r>
              <a:rPr spc="-195" dirty="0"/>
              <a:t> </a:t>
            </a:r>
            <a:r>
              <a:rPr spc="-25" dirty="0"/>
              <a:t>fundamental</a:t>
            </a:r>
            <a:r>
              <a:rPr spc="-200" dirty="0"/>
              <a:t> </a:t>
            </a:r>
            <a:r>
              <a:rPr spc="5" dirty="0"/>
              <a:t>en</a:t>
            </a:r>
            <a:r>
              <a:rPr spc="-200" dirty="0"/>
              <a:t> </a:t>
            </a:r>
            <a:r>
              <a:rPr spc="-50" dirty="0"/>
              <a:t>la </a:t>
            </a:r>
            <a:r>
              <a:rPr spc="-1090" dirty="0"/>
              <a:t> </a:t>
            </a:r>
            <a:r>
              <a:rPr spc="-45" dirty="0"/>
              <a:t>Arquitectura</a:t>
            </a:r>
            <a:r>
              <a:rPr spc="-200" dirty="0"/>
              <a:t> </a:t>
            </a:r>
            <a:r>
              <a:rPr spc="-10" dirty="0"/>
              <a:t>de</a:t>
            </a:r>
            <a:r>
              <a:rPr spc="-200" dirty="0"/>
              <a:t> </a:t>
            </a:r>
            <a:r>
              <a:rPr spc="-5" dirty="0"/>
              <a:t>Software</a:t>
            </a:r>
            <a:r>
              <a:rPr spc="-200" dirty="0"/>
              <a:t> </a:t>
            </a:r>
            <a:r>
              <a:rPr spc="-30" dirty="0"/>
              <a:t>moderna.</a:t>
            </a:r>
            <a:r>
              <a:rPr spc="-200" dirty="0"/>
              <a:t> </a:t>
            </a:r>
            <a:r>
              <a:rPr spc="10" dirty="0"/>
              <a:t>Permite</a:t>
            </a:r>
            <a:r>
              <a:rPr spc="-200" dirty="0"/>
              <a:t> </a:t>
            </a:r>
            <a:r>
              <a:rPr dirty="0"/>
              <a:t>una </a:t>
            </a:r>
            <a:r>
              <a:rPr spc="-1090" dirty="0"/>
              <a:t> </a:t>
            </a:r>
            <a:r>
              <a:rPr spc="-80" dirty="0"/>
              <a:t>gestión</a:t>
            </a:r>
            <a:r>
              <a:rPr spc="-195" dirty="0"/>
              <a:t> </a:t>
            </a:r>
            <a:r>
              <a:rPr spc="25" dirty="0"/>
              <a:t>e</a:t>
            </a:r>
            <a:r>
              <a:rPr spc="-185" dirty="0"/>
              <a:t>ﬁ</a:t>
            </a:r>
            <a:r>
              <a:rPr spc="-145" dirty="0"/>
              <a:t>caz</a:t>
            </a:r>
            <a:r>
              <a:rPr spc="-195" dirty="0"/>
              <a:t> </a:t>
            </a:r>
            <a:r>
              <a:rPr spc="-10" dirty="0"/>
              <a:t>de</a:t>
            </a:r>
            <a:r>
              <a:rPr spc="-195" dirty="0"/>
              <a:t> </a:t>
            </a:r>
            <a:r>
              <a:rPr spc="-45" dirty="0"/>
              <a:t>estados</a:t>
            </a:r>
            <a:r>
              <a:rPr spc="-195" dirty="0"/>
              <a:t> </a:t>
            </a:r>
            <a:r>
              <a:rPr spc="-65" dirty="0"/>
              <a:t>y</a:t>
            </a:r>
            <a:r>
              <a:rPr spc="-195" dirty="0"/>
              <a:t> </a:t>
            </a:r>
            <a:r>
              <a:rPr spc="-45" dirty="0"/>
              <a:t>comportamientos,</a:t>
            </a:r>
          </a:p>
          <a:p>
            <a:pPr marL="116205" marR="108585" indent="274320">
              <a:lnSpc>
                <a:spcPct val="100000"/>
              </a:lnSpc>
            </a:pPr>
            <a:r>
              <a:rPr spc="-40" dirty="0"/>
              <a:t>contribuyendo </a:t>
            </a:r>
            <a:r>
              <a:rPr spc="25" dirty="0"/>
              <a:t>a </a:t>
            </a:r>
            <a:r>
              <a:rPr spc="-50" dirty="0"/>
              <a:t>la </a:t>
            </a:r>
            <a:r>
              <a:rPr spc="-40" dirty="0"/>
              <a:t>creación </a:t>
            </a:r>
            <a:r>
              <a:rPr spc="-10" dirty="0"/>
              <a:t>de </a:t>
            </a:r>
            <a:r>
              <a:rPr spc="-55" dirty="0"/>
              <a:t>sistemas </a:t>
            </a:r>
            <a:r>
              <a:rPr spc="-30" dirty="0"/>
              <a:t>más </a:t>
            </a:r>
            <a:r>
              <a:rPr spc="-25" dirty="0"/>
              <a:t> </a:t>
            </a:r>
            <a:r>
              <a:rPr spc="-50" dirty="0"/>
              <a:t>robustos</a:t>
            </a:r>
            <a:r>
              <a:rPr spc="-195" dirty="0"/>
              <a:t> </a:t>
            </a:r>
            <a:r>
              <a:rPr spc="-65" dirty="0"/>
              <a:t>y</a:t>
            </a:r>
            <a:r>
              <a:rPr spc="-195" dirty="0"/>
              <a:t> </a:t>
            </a:r>
            <a:r>
              <a:rPr spc="-114" dirty="0"/>
              <a:t>ﬂexibles.</a:t>
            </a:r>
            <a:r>
              <a:rPr spc="-195" dirty="0"/>
              <a:t> </a:t>
            </a:r>
            <a:r>
              <a:rPr spc="-50" dirty="0"/>
              <a:t>Adoptar</a:t>
            </a:r>
            <a:r>
              <a:rPr spc="-190" dirty="0"/>
              <a:t> </a:t>
            </a:r>
            <a:r>
              <a:rPr spc="-25" dirty="0"/>
              <a:t>este</a:t>
            </a:r>
            <a:r>
              <a:rPr spc="-195" dirty="0"/>
              <a:t> </a:t>
            </a:r>
            <a:r>
              <a:rPr spc="-20" dirty="0"/>
              <a:t>patrón</a:t>
            </a:r>
            <a:r>
              <a:rPr spc="-195" dirty="0"/>
              <a:t> </a:t>
            </a:r>
            <a:r>
              <a:rPr spc="-10" dirty="0"/>
              <a:t>puede</a:t>
            </a:r>
          </a:p>
          <a:p>
            <a:pPr marL="2183765" marR="725805" indent="-1450340">
              <a:lnSpc>
                <a:spcPct val="100000"/>
              </a:lnSpc>
              <a:spcBef>
                <a:spcPts val="75"/>
              </a:spcBef>
            </a:pPr>
            <a:r>
              <a:rPr spc="-25" dirty="0"/>
              <a:t>transformar</a:t>
            </a:r>
            <a:r>
              <a:rPr spc="-195" dirty="0"/>
              <a:t> </a:t>
            </a:r>
            <a:r>
              <a:rPr spc="-50" dirty="0"/>
              <a:t>la</a:t>
            </a:r>
            <a:r>
              <a:rPr spc="-195" dirty="0"/>
              <a:t> </a:t>
            </a:r>
            <a:r>
              <a:rPr spc="-20" dirty="0"/>
              <a:t>forma</a:t>
            </a:r>
            <a:r>
              <a:rPr spc="-195" dirty="0"/>
              <a:t> </a:t>
            </a:r>
            <a:r>
              <a:rPr spc="5" dirty="0"/>
              <a:t>en</a:t>
            </a:r>
            <a:r>
              <a:rPr spc="-190" dirty="0"/>
              <a:t> </a:t>
            </a:r>
            <a:r>
              <a:rPr spc="-10" dirty="0"/>
              <a:t>que</a:t>
            </a:r>
            <a:r>
              <a:rPr spc="-195" dirty="0"/>
              <a:t> </a:t>
            </a:r>
            <a:r>
              <a:rPr spc="-45" dirty="0"/>
              <a:t>diseñamos</a:t>
            </a:r>
            <a:r>
              <a:rPr spc="-195" dirty="0"/>
              <a:t> </a:t>
            </a:r>
            <a:r>
              <a:rPr spc="-65" dirty="0"/>
              <a:t>y </a:t>
            </a:r>
            <a:r>
              <a:rPr spc="-1090" dirty="0"/>
              <a:t> </a:t>
            </a:r>
            <a:r>
              <a:rPr spc="-40" dirty="0"/>
              <a:t>desarrollamos</a:t>
            </a:r>
            <a:r>
              <a:rPr spc="-195" dirty="0"/>
              <a:t> </a:t>
            </a:r>
            <a:r>
              <a:rPr spc="-70" dirty="0"/>
              <a:t>aplicaciones.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6276256" y="1922756"/>
            <a:ext cx="504698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b="0" spc="415" dirty="0">
                <a:solidFill>
                  <a:srgbClr val="FFFFFF"/>
                </a:solidFill>
                <a:latin typeface="Cambria"/>
                <a:cs typeface="Cambria"/>
              </a:rPr>
              <a:t>Conclusión</a:t>
            </a:r>
            <a:endParaRPr sz="7500" dirty="0">
              <a:latin typeface="Cambria"/>
              <a:cs typeface="Cambri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7227096" y="3677382"/>
            <a:ext cx="3819525" cy="95250"/>
          </a:xfrm>
          <a:custGeom>
            <a:avLst/>
            <a:gdLst/>
            <a:ahLst/>
            <a:cxnLst/>
            <a:rect l="l" t="t" r="r" b="b"/>
            <a:pathLst>
              <a:path w="3819525" h="95250">
                <a:moveTo>
                  <a:pt x="3819524" y="95249"/>
                </a:moveTo>
                <a:lnTo>
                  <a:pt x="0" y="95249"/>
                </a:lnTo>
                <a:lnTo>
                  <a:pt x="0" y="0"/>
                </a:lnTo>
                <a:lnTo>
                  <a:pt x="3819524" y="0"/>
                </a:lnTo>
                <a:lnTo>
                  <a:pt x="38195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36311" y="325026"/>
            <a:ext cx="17552035" cy="9309100"/>
            <a:chOff x="736311" y="325026"/>
            <a:chExt cx="17552035" cy="9309100"/>
          </a:xfrm>
        </p:grpSpPr>
        <p:sp>
          <p:nvSpPr>
            <p:cNvPr id="3" name="object 3"/>
            <p:cNvSpPr/>
            <p:nvPr/>
          </p:nvSpPr>
          <p:spPr>
            <a:xfrm>
              <a:off x="11215573" y="2232506"/>
              <a:ext cx="7072630" cy="6448425"/>
            </a:xfrm>
            <a:custGeom>
              <a:avLst/>
              <a:gdLst/>
              <a:ahLst/>
              <a:cxnLst/>
              <a:rect l="l" t="t" r="r" b="b"/>
              <a:pathLst>
                <a:path w="7072630" h="6448425">
                  <a:moveTo>
                    <a:pt x="2941370" y="3780815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58" y="5519128"/>
                  </a:lnTo>
                  <a:lnTo>
                    <a:pt x="2941370" y="3780815"/>
                  </a:lnTo>
                  <a:close/>
                </a:path>
                <a:path w="7072630" h="6448425">
                  <a:moveTo>
                    <a:pt x="7072427" y="1241767"/>
                  </a:moveTo>
                  <a:lnTo>
                    <a:pt x="5831129" y="0"/>
                  </a:lnTo>
                  <a:lnTo>
                    <a:pt x="2606916" y="3225457"/>
                  </a:lnTo>
                  <a:lnTo>
                    <a:pt x="5831129" y="6448425"/>
                  </a:lnTo>
                  <a:lnTo>
                    <a:pt x="7072427" y="5207622"/>
                  </a:lnTo>
                  <a:lnTo>
                    <a:pt x="7072427" y="1241767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495" y="3247503"/>
              <a:ext cx="3148965" cy="3399154"/>
            </a:xfrm>
            <a:custGeom>
              <a:avLst/>
              <a:gdLst/>
              <a:ahLst/>
              <a:cxnLst/>
              <a:rect l="l" t="t" r="r" b="b"/>
              <a:pathLst>
                <a:path w="3148965" h="3399154">
                  <a:moveTo>
                    <a:pt x="2990850" y="192239"/>
                  </a:moveTo>
                  <a:lnTo>
                    <a:pt x="2798622" y="0"/>
                  </a:lnTo>
                  <a:lnTo>
                    <a:pt x="0" y="2796121"/>
                  </a:lnTo>
                  <a:lnTo>
                    <a:pt x="194729" y="2990850"/>
                  </a:lnTo>
                  <a:lnTo>
                    <a:pt x="2990850" y="192239"/>
                  </a:lnTo>
                  <a:close/>
                </a:path>
                <a:path w="3148965" h="3399154">
                  <a:moveTo>
                    <a:pt x="3148939" y="1660296"/>
                  </a:moveTo>
                  <a:lnTo>
                    <a:pt x="2516136" y="1027506"/>
                  </a:lnTo>
                  <a:lnTo>
                    <a:pt x="777824" y="2765818"/>
                  </a:lnTo>
                  <a:lnTo>
                    <a:pt x="1410627" y="3398609"/>
                  </a:lnTo>
                  <a:lnTo>
                    <a:pt x="3148939" y="166029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6311" y="4061798"/>
              <a:ext cx="9944099" cy="557212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321066" y="325026"/>
              <a:ext cx="9144000" cy="335279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883373" y="632986"/>
            <a:ext cx="2915920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b="0" spc="110" dirty="0">
                <a:solidFill>
                  <a:srgbClr val="FFFFFF"/>
                </a:solidFill>
                <a:latin typeface="Cambria"/>
                <a:cs typeface="Cambria"/>
              </a:rPr>
              <a:t>E</a:t>
            </a:r>
            <a:r>
              <a:rPr sz="5250" b="0" spc="75" dirty="0">
                <a:solidFill>
                  <a:srgbClr val="FFFFFF"/>
                </a:solidFill>
                <a:latin typeface="Cambria"/>
                <a:cs typeface="Cambria"/>
              </a:rPr>
              <a:t>J</a:t>
            </a:r>
            <a:r>
              <a:rPr sz="5250" b="0" spc="200" dirty="0">
                <a:solidFill>
                  <a:srgbClr val="FFFFFF"/>
                </a:solidFill>
                <a:latin typeface="Cambria"/>
                <a:cs typeface="Cambria"/>
              </a:rPr>
              <a:t>e</a:t>
            </a:r>
            <a:r>
              <a:rPr sz="5250" b="0" spc="620" dirty="0">
                <a:solidFill>
                  <a:srgbClr val="FFFFFF"/>
                </a:solidFill>
                <a:latin typeface="Cambria"/>
                <a:cs typeface="Cambria"/>
              </a:rPr>
              <a:t>m</a:t>
            </a:r>
            <a:r>
              <a:rPr sz="5250" b="0" spc="315" dirty="0">
                <a:solidFill>
                  <a:srgbClr val="FFFFFF"/>
                </a:solidFill>
                <a:latin typeface="Cambria"/>
                <a:cs typeface="Cambria"/>
              </a:rPr>
              <a:t>p</a:t>
            </a:r>
            <a:r>
              <a:rPr sz="5250" b="0" spc="65" dirty="0">
                <a:solidFill>
                  <a:srgbClr val="FFFFFF"/>
                </a:solidFill>
                <a:latin typeface="Cambria"/>
                <a:cs typeface="Cambria"/>
              </a:rPr>
              <a:t>l</a:t>
            </a:r>
            <a:r>
              <a:rPr sz="5250" b="0" spc="305" dirty="0">
                <a:solidFill>
                  <a:srgbClr val="FFFFFF"/>
                </a:solidFill>
                <a:latin typeface="Cambria"/>
                <a:cs typeface="Cambria"/>
              </a:rPr>
              <a:t>o</a:t>
            </a:r>
            <a:r>
              <a:rPr sz="5250" b="0" spc="105" dirty="0">
                <a:solidFill>
                  <a:srgbClr val="FFFFFF"/>
                </a:solidFill>
                <a:latin typeface="Cambria"/>
                <a:cs typeface="Cambria"/>
              </a:rPr>
              <a:t>s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384602" y="512954"/>
            <a:ext cx="5934075" cy="95250"/>
          </a:xfrm>
          <a:custGeom>
            <a:avLst/>
            <a:gdLst/>
            <a:ahLst/>
            <a:cxnLst/>
            <a:rect l="l" t="t" r="r" b="b"/>
            <a:pathLst>
              <a:path w="5934075" h="95250">
                <a:moveTo>
                  <a:pt x="5934074" y="95249"/>
                </a:moveTo>
                <a:lnTo>
                  <a:pt x="0" y="95249"/>
                </a:lnTo>
                <a:lnTo>
                  <a:pt x="0" y="0"/>
                </a:lnTo>
                <a:lnTo>
                  <a:pt x="5934074" y="0"/>
                </a:lnTo>
                <a:lnTo>
                  <a:pt x="59340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39482" y="432434"/>
            <a:ext cx="4953000" cy="4333875"/>
          </a:xfrm>
          <a:custGeom>
            <a:avLst/>
            <a:gdLst/>
            <a:ahLst/>
            <a:cxnLst/>
            <a:rect l="l" t="t" r="r" b="b"/>
            <a:pathLst>
              <a:path w="4953000" h="4333875">
                <a:moveTo>
                  <a:pt x="2931033" y="1565452"/>
                </a:moveTo>
                <a:lnTo>
                  <a:pt x="2930423" y="1520583"/>
                </a:lnTo>
                <a:lnTo>
                  <a:pt x="2916390" y="1478407"/>
                </a:lnTo>
                <a:lnTo>
                  <a:pt x="2889974" y="1442148"/>
                </a:lnTo>
                <a:lnTo>
                  <a:pt x="2852267" y="1415021"/>
                </a:lnTo>
                <a:lnTo>
                  <a:pt x="2807944" y="1401102"/>
                </a:lnTo>
                <a:lnTo>
                  <a:pt x="2763113" y="1401711"/>
                </a:lnTo>
                <a:lnTo>
                  <a:pt x="2720962" y="1415770"/>
                </a:lnTo>
                <a:lnTo>
                  <a:pt x="2684716" y="1442199"/>
                </a:lnTo>
                <a:lnTo>
                  <a:pt x="2657576" y="1479931"/>
                </a:lnTo>
                <a:lnTo>
                  <a:pt x="2350439" y="2094509"/>
                </a:lnTo>
                <a:lnTo>
                  <a:pt x="1663255" y="1752473"/>
                </a:lnTo>
                <a:lnTo>
                  <a:pt x="1615998" y="1728698"/>
                </a:lnTo>
                <a:lnTo>
                  <a:pt x="1526057" y="1683194"/>
                </a:lnTo>
                <a:lnTo>
                  <a:pt x="1482471" y="1661909"/>
                </a:lnTo>
                <a:lnTo>
                  <a:pt x="1439214" y="1641919"/>
                </a:lnTo>
                <a:lnTo>
                  <a:pt x="1395818" y="1623428"/>
                </a:lnTo>
                <a:lnTo>
                  <a:pt x="1351838" y="1606677"/>
                </a:lnTo>
                <a:lnTo>
                  <a:pt x="1306830" y="1591881"/>
                </a:lnTo>
                <a:lnTo>
                  <a:pt x="1260322" y="1579270"/>
                </a:lnTo>
                <a:lnTo>
                  <a:pt x="1211897" y="1569072"/>
                </a:lnTo>
                <a:lnTo>
                  <a:pt x="1161072" y="1561503"/>
                </a:lnTo>
                <a:lnTo>
                  <a:pt x="1107427" y="1556791"/>
                </a:lnTo>
                <a:lnTo>
                  <a:pt x="1050480" y="1555178"/>
                </a:lnTo>
                <a:lnTo>
                  <a:pt x="922261" y="1555178"/>
                </a:lnTo>
                <a:lnTo>
                  <a:pt x="975753" y="1552943"/>
                </a:lnTo>
                <a:lnTo>
                  <a:pt x="1028014" y="1546364"/>
                </a:lnTo>
                <a:lnTo>
                  <a:pt x="1078865" y="1535620"/>
                </a:lnTo>
                <a:lnTo>
                  <a:pt x="1128115" y="1520875"/>
                </a:lnTo>
                <a:lnTo>
                  <a:pt x="1175588" y="1502333"/>
                </a:lnTo>
                <a:lnTo>
                  <a:pt x="1221105" y="1480159"/>
                </a:lnTo>
                <a:lnTo>
                  <a:pt x="1264500" y="1454518"/>
                </a:lnTo>
                <a:lnTo>
                  <a:pt x="1305572" y="1425613"/>
                </a:lnTo>
                <a:lnTo>
                  <a:pt x="1344155" y="1393621"/>
                </a:lnTo>
                <a:lnTo>
                  <a:pt x="1380070" y="1358709"/>
                </a:lnTo>
                <a:lnTo>
                  <a:pt x="1413129" y="1321054"/>
                </a:lnTo>
                <a:lnTo>
                  <a:pt x="1441246" y="1283741"/>
                </a:lnTo>
                <a:lnTo>
                  <a:pt x="1466583" y="1244358"/>
                </a:lnTo>
                <a:lnTo>
                  <a:pt x="1488998" y="1203045"/>
                </a:lnTo>
                <a:lnTo>
                  <a:pt x="1508366" y="1159967"/>
                </a:lnTo>
                <a:lnTo>
                  <a:pt x="1524520" y="1115237"/>
                </a:lnTo>
                <a:lnTo>
                  <a:pt x="1537335" y="1069022"/>
                </a:lnTo>
                <a:lnTo>
                  <a:pt x="1546669" y="1021448"/>
                </a:lnTo>
                <a:lnTo>
                  <a:pt x="1552371" y="972680"/>
                </a:lnTo>
                <a:lnTo>
                  <a:pt x="1554314" y="922832"/>
                </a:lnTo>
                <a:lnTo>
                  <a:pt x="1552575" y="875626"/>
                </a:lnTo>
                <a:lnTo>
                  <a:pt x="1547456" y="829373"/>
                </a:lnTo>
                <a:lnTo>
                  <a:pt x="1539074" y="784174"/>
                </a:lnTo>
                <a:lnTo>
                  <a:pt x="1527543" y="740168"/>
                </a:lnTo>
                <a:lnTo>
                  <a:pt x="1513001" y="697458"/>
                </a:lnTo>
                <a:lnTo>
                  <a:pt x="1495564" y="656196"/>
                </a:lnTo>
                <a:lnTo>
                  <a:pt x="1475346" y="616483"/>
                </a:lnTo>
                <a:lnTo>
                  <a:pt x="1452486" y="578446"/>
                </a:lnTo>
                <a:lnTo>
                  <a:pt x="1427086" y="542201"/>
                </a:lnTo>
                <a:lnTo>
                  <a:pt x="1399273" y="507885"/>
                </a:lnTo>
                <a:lnTo>
                  <a:pt x="1369187" y="475615"/>
                </a:lnTo>
                <a:lnTo>
                  <a:pt x="1336929" y="445503"/>
                </a:lnTo>
                <a:lnTo>
                  <a:pt x="1302626" y="417677"/>
                </a:lnTo>
                <a:lnTo>
                  <a:pt x="1266405" y="392264"/>
                </a:lnTo>
                <a:lnTo>
                  <a:pt x="1228382" y="369379"/>
                </a:lnTo>
                <a:lnTo>
                  <a:pt x="1188694" y="349161"/>
                </a:lnTo>
                <a:lnTo>
                  <a:pt x="1147445" y="331711"/>
                </a:lnTo>
                <a:lnTo>
                  <a:pt x="1104773" y="317157"/>
                </a:lnTo>
                <a:lnTo>
                  <a:pt x="1060780" y="305625"/>
                </a:lnTo>
                <a:lnTo>
                  <a:pt x="1015606" y="297243"/>
                </a:lnTo>
                <a:lnTo>
                  <a:pt x="969365" y="292112"/>
                </a:lnTo>
                <a:lnTo>
                  <a:pt x="922185" y="290385"/>
                </a:lnTo>
                <a:lnTo>
                  <a:pt x="875017" y="292112"/>
                </a:lnTo>
                <a:lnTo>
                  <a:pt x="828802" y="297243"/>
                </a:lnTo>
                <a:lnTo>
                  <a:pt x="783640" y="305625"/>
                </a:lnTo>
                <a:lnTo>
                  <a:pt x="739673" y="317157"/>
                </a:lnTo>
                <a:lnTo>
                  <a:pt x="697001" y="331711"/>
                </a:lnTo>
                <a:lnTo>
                  <a:pt x="655764" y="349161"/>
                </a:lnTo>
                <a:lnTo>
                  <a:pt x="616089" y="369379"/>
                </a:lnTo>
                <a:lnTo>
                  <a:pt x="578078" y="392264"/>
                </a:lnTo>
                <a:lnTo>
                  <a:pt x="541858" y="417677"/>
                </a:lnTo>
                <a:lnTo>
                  <a:pt x="507568" y="445503"/>
                </a:lnTo>
                <a:lnTo>
                  <a:pt x="475322" y="475615"/>
                </a:lnTo>
                <a:lnTo>
                  <a:pt x="445223" y="507885"/>
                </a:lnTo>
                <a:lnTo>
                  <a:pt x="417423" y="542201"/>
                </a:lnTo>
                <a:lnTo>
                  <a:pt x="392036" y="578446"/>
                </a:lnTo>
                <a:lnTo>
                  <a:pt x="369163" y="616483"/>
                </a:lnTo>
                <a:lnTo>
                  <a:pt x="348945" y="656196"/>
                </a:lnTo>
                <a:lnTo>
                  <a:pt x="331508" y="697458"/>
                </a:lnTo>
                <a:lnTo>
                  <a:pt x="316966" y="740168"/>
                </a:lnTo>
                <a:lnTo>
                  <a:pt x="305447" y="784174"/>
                </a:lnTo>
                <a:lnTo>
                  <a:pt x="297065" y="829373"/>
                </a:lnTo>
                <a:lnTo>
                  <a:pt x="291947" y="875626"/>
                </a:lnTo>
                <a:lnTo>
                  <a:pt x="290207" y="922832"/>
                </a:lnTo>
                <a:lnTo>
                  <a:pt x="292150" y="972680"/>
                </a:lnTo>
                <a:lnTo>
                  <a:pt x="297853" y="1021461"/>
                </a:lnTo>
                <a:lnTo>
                  <a:pt x="307187" y="1069047"/>
                </a:lnTo>
                <a:lnTo>
                  <a:pt x="320014" y="1115263"/>
                </a:lnTo>
                <a:lnTo>
                  <a:pt x="336181" y="1159992"/>
                </a:lnTo>
                <a:lnTo>
                  <a:pt x="355536" y="1203083"/>
                </a:lnTo>
                <a:lnTo>
                  <a:pt x="377939" y="1244396"/>
                </a:lnTo>
                <a:lnTo>
                  <a:pt x="403263" y="1283779"/>
                </a:lnTo>
                <a:lnTo>
                  <a:pt x="431342" y="1321092"/>
                </a:lnTo>
                <a:lnTo>
                  <a:pt x="462038" y="1356182"/>
                </a:lnTo>
                <a:lnTo>
                  <a:pt x="498005" y="1391539"/>
                </a:lnTo>
                <a:lnTo>
                  <a:pt x="536702" y="1423936"/>
                </a:lnTo>
                <a:lnTo>
                  <a:pt x="577938" y="1453210"/>
                </a:lnTo>
                <a:lnTo>
                  <a:pt x="621525" y="1479169"/>
                </a:lnTo>
                <a:lnTo>
                  <a:pt x="667283" y="1501635"/>
                </a:lnTo>
                <a:lnTo>
                  <a:pt x="715022" y="1520431"/>
                </a:lnTo>
                <a:lnTo>
                  <a:pt x="764552" y="1535366"/>
                </a:lnTo>
                <a:lnTo>
                  <a:pt x="815721" y="1546263"/>
                </a:lnTo>
                <a:lnTo>
                  <a:pt x="868311" y="1552943"/>
                </a:lnTo>
                <a:lnTo>
                  <a:pt x="922147" y="1555216"/>
                </a:lnTo>
                <a:lnTo>
                  <a:pt x="873607" y="1556524"/>
                </a:lnTo>
                <a:lnTo>
                  <a:pt x="825334" y="1560410"/>
                </a:lnTo>
                <a:lnTo>
                  <a:pt x="777417" y="1566837"/>
                </a:lnTo>
                <a:lnTo>
                  <a:pt x="729970" y="1575765"/>
                </a:lnTo>
                <a:lnTo>
                  <a:pt x="683094" y="1587131"/>
                </a:lnTo>
                <a:lnTo>
                  <a:pt x="636917" y="1600898"/>
                </a:lnTo>
                <a:lnTo>
                  <a:pt x="591540" y="1617014"/>
                </a:lnTo>
                <a:lnTo>
                  <a:pt x="547077" y="1635442"/>
                </a:lnTo>
                <a:lnTo>
                  <a:pt x="503618" y="1656143"/>
                </a:lnTo>
                <a:lnTo>
                  <a:pt x="461289" y="1679067"/>
                </a:lnTo>
                <a:lnTo>
                  <a:pt x="420192" y="1704149"/>
                </a:lnTo>
                <a:lnTo>
                  <a:pt x="380441" y="1731365"/>
                </a:lnTo>
                <a:lnTo>
                  <a:pt x="342138" y="1760664"/>
                </a:lnTo>
                <a:lnTo>
                  <a:pt x="305409" y="1792008"/>
                </a:lnTo>
                <a:lnTo>
                  <a:pt x="270332" y="1825332"/>
                </a:lnTo>
                <a:lnTo>
                  <a:pt x="236524" y="1860892"/>
                </a:lnTo>
                <a:lnTo>
                  <a:pt x="204825" y="1897900"/>
                </a:lnTo>
                <a:lnTo>
                  <a:pt x="175285" y="1936305"/>
                </a:lnTo>
                <a:lnTo>
                  <a:pt x="147916" y="1976031"/>
                </a:lnTo>
                <a:lnTo>
                  <a:pt x="122770" y="2016988"/>
                </a:lnTo>
                <a:lnTo>
                  <a:pt x="99872" y="2059114"/>
                </a:lnTo>
                <a:lnTo>
                  <a:pt x="79248" y="2102319"/>
                </a:lnTo>
                <a:lnTo>
                  <a:pt x="60934" y="2146541"/>
                </a:lnTo>
                <a:lnTo>
                  <a:pt x="44958" y="2191689"/>
                </a:lnTo>
                <a:lnTo>
                  <a:pt x="31343" y="2237702"/>
                </a:lnTo>
                <a:lnTo>
                  <a:pt x="20142" y="2284501"/>
                </a:lnTo>
                <a:lnTo>
                  <a:pt x="11379" y="2331999"/>
                </a:lnTo>
                <a:lnTo>
                  <a:pt x="5080" y="2380132"/>
                </a:lnTo>
                <a:lnTo>
                  <a:pt x="1270" y="2428811"/>
                </a:lnTo>
                <a:lnTo>
                  <a:pt x="0" y="2477986"/>
                </a:lnTo>
                <a:lnTo>
                  <a:pt x="0" y="2944520"/>
                </a:lnTo>
                <a:lnTo>
                  <a:pt x="2667" y="2994063"/>
                </a:lnTo>
                <a:lnTo>
                  <a:pt x="10490" y="3042081"/>
                </a:lnTo>
                <a:lnTo>
                  <a:pt x="23177" y="3088297"/>
                </a:lnTo>
                <a:lnTo>
                  <a:pt x="40474" y="3132429"/>
                </a:lnTo>
                <a:lnTo>
                  <a:pt x="62077" y="3174187"/>
                </a:lnTo>
                <a:lnTo>
                  <a:pt x="87731" y="3213316"/>
                </a:lnTo>
                <a:lnTo>
                  <a:pt x="117132" y="3249536"/>
                </a:lnTo>
                <a:lnTo>
                  <a:pt x="150025" y="3282543"/>
                </a:lnTo>
                <a:lnTo>
                  <a:pt x="186118" y="3312083"/>
                </a:lnTo>
                <a:lnTo>
                  <a:pt x="225145" y="3337877"/>
                </a:lnTo>
                <a:lnTo>
                  <a:pt x="266801" y="3359632"/>
                </a:lnTo>
                <a:lnTo>
                  <a:pt x="310845" y="3377082"/>
                </a:lnTo>
                <a:lnTo>
                  <a:pt x="310845" y="4188637"/>
                </a:lnTo>
                <a:lnTo>
                  <a:pt x="318236" y="4234535"/>
                </a:lnTo>
                <a:lnTo>
                  <a:pt x="338836" y="4274388"/>
                </a:lnTo>
                <a:lnTo>
                  <a:pt x="370243" y="4305820"/>
                </a:lnTo>
                <a:lnTo>
                  <a:pt x="410083" y="4326433"/>
                </a:lnTo>
                <a:lnTo>
                  <a:pt x="455955" y="4333837"/>
                </a:lnTo>
                <a:lnTo>
                  <a:pt x="1388491" y="4333837"/>
                </a:lnTo>
                <a:lnTo>
                  <a:pt x="1434363" y="4326433"/>
                </a:lnTo>
                <a:lnTo>
                  <a:pt x="1474190" y="4305820"/>
                </a:lnTo>
                <a:lnTo>
                  <a:pt x="1505610" y="4274388"/>
                </a:lnTo>
                <a:lnTo>
                  <a:pt x="1526209" y="4234535"/>
                </a:lnTo>
                <a:lnTo>
                  <a:pt x="1533601" y="4188637"/>
                </a:lnTo>
                <a:lnTo>
                  <a:pt x="1533601" y="2557310"/>
                </a:lnTo>
                <a:lnTo>
                  <a:pt x="1998167" y="2789732"/>
                </a:lnTo>
                <a:lnTo>
                  <a:pt x="2043074" y="2808846"/>
                </a:lnTo>
                <a:lnTo>
                  <a:pt x="2089569" y="2822219"/>
                </a:lnTo>
                <a:lnTo>
                  <a:pt x="2137118" y="2829826"/>
                </a:lnTo>
                <a:lnTo>
                  <a:pt x="2185200" y="2831642"/>
                </a:lnTo>
                <a:lnTo>
                  <a:pt x="2233269" y="2827655"/>
                </a:lnTo>
                <a:lnTo>
                  <a:pt x="2280818" y="2817825"/>
                </a:lnTo>
                <a:lnTo>
                  <a:pt x="2327313" y="2802128"/>
                </a:lnTo>
                <a:lnTo>
                  <a:pt x="2371407" y="2780741"/>
                </a:lnTo>
                <a:lnTo>
                  <a:pt x="2412149" y="2754414"/>
                </a:lnTo>
                <a:lnTo>
                  <a:pt x="2449157" y="2723565"/>
                </a:lnTo>
                <a:lnTo>
                  <a:pt x="2482075" y="2688552"/>
                </a:lnTo>
                <a:lnTo>
                  <a:pt x="2510523" y="2649791"/>
                </a:lnTo>
                <a:lnTo>
                  <a:pt x="2534145" y="2607665"/>
                </a:lnTo>
                <a:lnTo>
                  <a:pt x="2553131" y="2560866"/>
                </a:lnTo>
                <a:lnTo>
                  <a:pt x="2565730" y="2514409"/>
                </a:lnTo>
                <a:lnTo>
                  <a:pt x="2572207" y="2467635"/>
                </a:lnTo>
                <a:lnTo>
                  <a:pt x="2572778" y="2421039"/>
                </a:lnTo>
                <a:lnTo>
                  <a:pt x="2567635" y="2375128"/>
                </a:lnTo>
                <a:lnTo>
                  <a:pt x="2557018" y="2330412"/>
                </a:lnTo>
                <a:lnTo>
                  <a:pt x="2917152" y="1609813"/>
                </a:lnTo>
                <a:lnTo>
                  <a:pt x="2931033" y="1565452"/>
                </a:lnTo>
                <a:close/>
              </a:path>
              <a:path w="4953000" h="4333875">
                <a:moveTo>
                  <a:pt x="4953000" y="456184"/>
                </a:moveTo>
                <a:lnTo>
                  <a:pt x="4950638" y="409536"/>
                </a:lnTo>
                <a:lnTo>
                  <a:pt x="4943729" y="364248"/>
                </a:lnTo>
                <a:lnTo>
                  <a:pt x="4932502" y="320535"/>
                </a:lnTo>
                <a:lnTo>
                  <a:pt x="4917160" y="278612"/>
                </a:lnTo>
                <a:lnTo>
                  <a:pt x="4897971" y="238747"/>
                </a:lnTo>
                <a:lnTo>
                  <a:pt x="4875136" y="201129"/>
                </a:lnTo>
                <a:lnTo>
                  <a:pt x="4848885" y="166014"/>
                </a:lnTo>
                <a:lnTo>
                  <a:pt x="4819459" y="133616"/>
                </a:lnTo>
                <a:lnTo>
                  <a:pt x="4787074" y="104165"/>
                </a:lnTo>
                <a:lnTo>
                  <a:pt x="4751984" y="77914"/>
                </a:lnTo>
                <a:lnTo>
                  <a:pt x="4714392" y="55054"/>
                </a:lnTo>
                <a:lnTo>
                  <a:pt x="4674540" y="35852"/>
                </a:lnTo>
                <a:lnTo>
                  <a:pt x="4632655" y="20510"/>
                </a:lnTo>
                <a:lnTo>
                  <a:pt x="4588954" y="9271"/>
                </a:lnTo>
                <a:lnTo>
                  <a:pt x="4543691" y="2349"/>
                </a:lnTo>
                <a:lnTo>
                  <a:pt x="4497082" y="0"/>
                </a:lnTo>
                <a:lnTo>
                  <a:pt x="4331259" y="0"/>
                </a:lnTo>
                <a:lnTo>
                  <a:pt x="4331259" y="767283"/>
                </a:lnTo>
                <a:lnTo>
                  <a:pt x="4331259" y="1311567"/>
                </a:lnTo>
                <a:lnTo>
                  <a:pt x="4331259" y="1855927"/>
                </a:lnTo>
                <a:lnTo>
                  <a:pt x="4323867" y="1901799"/>
                </a:lnTo>
                <a:lnTo>
                  <a:pt x="4303280" y="1941664"/>
                </a:lnTo>
                <a:lnTo>
                  <a:pt x="4271873" y="1973097"/>
                </a:lnTo>
                <a:lnTo>
                  <a:pt x="4232033" y="1993709"/>
                </a:lnTo>
                <a:lnTo>
                  <a:pt x="4186161" y="2001113"/>
                </a:lnTo>
                <a:lnTo>
                  <a:pt x="3535095" y="2001113"/>
                </a:lnTo>
                <a:lnTo>
                  <a:pt x="3489248" y="1993709"/>
                </a:lnTo>
                <a:lnTo>
                  <a:pt x="3449409" y="1973097"/>
                </a:lnTo>
                <a:lnTo>
                  <a:pt x="3418001" y="1941664"/>
                </a:lnTo>
                <a:lnTo>
                  <a:pt x="3397389" y="1901799"/>
                </a:lnTo>
                <a:lnTo>
                  <a:pt x="3389998" y="1855927"/>
                </a:lnTo>
                <a:lnTo>
                  <a:pt x="3397389" y="1810016"/>
                </a:lnTo>
                <a:lnTo>
                  <a:pt x="3418001" y="1770151"/>
                </a:lnTo>
                <a:lnTo>
                  <a:pt x="3449409" y="1738731"/>
                </a:lnTo>
                <a:lnTo>
                  <a:pt x="3489248" y="1718132"/>
                </a:lnTo>
                <a:lnTo>
                  <a:pt x="3535095" y="1710728"/>
                </a:lnTo>
                <a:lnTo>
                  <a:pt x="4186161" y="1710728"/>
                </a:lnTo>
                <a:lnTo>
                  <a:pt x="4232033" y="1718132"/>
                </a:lnTo>
                <a:lnTo>
                  <a:pt x="4271873" y="1738731"/>
                </a:lnTo>
                <a:lnTo>
                  <a:pt x="4303280" y="1770151"/>
                </a:lnTo>
                <a:lnTo>
                  <a:pt x="4323867" y="1810016"/>
                </a:lnTo>
                <a:lnTo>
                  <a:pt x="4331259" y="1855927"/>
                </a:lnTo>
                <a:lnTo>
                  <a:pt x="4331259" y="1311567"/>
                </a:lnTo>
                <a:lnTo>
                  <a:pt x="4323867" y="1357477"/>
                </a:lnTo>
                <a:lnTo>
                  <a:pt x="4303280" y="1397330"/>
                </a:lnTo>
                <a:lnTo>
                  <a:pt x="4271873" y="1428762"/>
                </a:lnTo>
                <a:lnTo>
                  <a:pt x="4232033" y="1449362"/>
                </a:lnTo>
                <a:lnTo>
                  <a:pt x="4186161" y="1456753"/>
                </a:lnTo>
                <a:lnTo>
                  <a:pt x="3535095" y="1456753"/>
                </a:lnTo>
                <a:lnTo>
                  <a:pt x="3489248" y="1449362"/>
                </a:lnTo>
                <a:lnTo>
                  <a:pt x="3449409" y="1428762"/>
                </a:lnTo>
                <a:lnTo>
                  <a:pt x="3418001" y="1397330"/>
                </a:lnTo>
                <a:lnTo>
                  <a:pt x="3397389" y="1357477"/>
                </a:lnTo>
                <a:lnTo>
                  <a:pt x="3389998" y="1311567"/>
                </a:lnTo>
                <a:lnTo>
                  <a:pt x="3397389" y="1265682"/>
                </a:lnTo>
                <a:lnTo>
                  <a:pt x="3418001" y="1225829"/>
                </a:lnTo>
                <a:lnTo>
                  <a:pt x="3449409" y="1194396"/>
                </a:lnTo>
                <a:lnTo>
                  <a:pt x="3489248" y="1173784"/>
                </a:lnTo>
                <a:lnTo>
                  <a:pt x="3535095" y="1166368"/>
                </a:lnTo>
                <a:lnTo>
                  <a:pt x="4186161" y="1166368"/>
                </a:lnTo>
                <a:lnTo>
                  <a:pt x="4232033" y="1173784"/>
                </a:lnTo>
                <a:lnTo>
                  <a:pt x="4271873" y="1194396"/>
                </a:lnTo>
                <a:lnTo>
                  <a:pt x="4303280" y="1225829"/>
                </a:lnTo>
                <a:lnTo>
                  <a:pt x="4323867" y="1265682"/>
                </a:lnTo>
                <a:lnTo>
                  <a:pt x="4331259" y="1311567"/>
                </a:lnTo>
                <a:lnTo>
                  <a:pt x="4331259" y="767283"/>
                </a:lnTo>
                <a:lnTo>
                  <a:pt x="4323867" y="813168"/>
                </a:lnTo>
                <a:lnTo>
                  <a:pt x="4303280" y="853020"/>
                </a:lnTo>
                <a:lnTo>
                  <a:pt x="4271873" y="884453"/>
                </a:lnTo>
                <a:lnTo>
                  <a:pt x="4232033" y="905078"/>
                </a:lnTo>
                <a:lnTo>
                  <a:pt x="4186161" y="912482"/>
                </a:lnTo>
                <a:lnTo>
                  <a:pt x="2631960" y="912482"/>
                </a:lnTo>
                <a:lnTo>
                  <a:pt x="2586075" y="905078"/>
                </a:lnTo>
                <a:lnTo>
                  <a:pt x="2546235" y="884453"/>
                </a:lnTo>
                <a:lnTo>
                  <a:pt x="2514828" y="853020"/>
                </a:lnTo>
                <a:lnTo>
                  <a:pt x="2494242" y="813168"/>
                </a:lnTo>
                <a:lnTo>
                  <a:pt x="2486850" y="767283"/>
                </a:lnTo>
                <a:lnTo>
                  <a:pt x="2494242" y="721398"/>
                </a:lnTo>
                <a:lnTo>
                  <a:pt x="2514828" y="681545"/>
                </a:lnTo>
                <a:lnTo>
                  <a:pt x="2546235" y="650113"/>
                </a:lnTo>
                <a:lnTo>
                  <a:pt x="2586075" y="629500"/>
                </a:lnTo>
                <a:lnTo>
                  <a:pt x="2631960" y="622096"/>
                </a:lnTo>
                <a:lnTo>
                  <a:pt x="4186161" y="622096"/>
                </a:lnTo>
                <a:lnTo>
                  <a:pt x="4232033" y="629500"/>
                </a:lnTo>
                <a:lnTo>
                  <a:pt x="4271873" y="650113"/>
                </a:lnTo>
                <a:lnTo>
                  <a:pt x="4303280" y="681545"/>
                </a:lnTo>
                <a:lnTo>
                  <a:pt x="4323867" y="721398"/>
                </a:lnTo>
                <a:lnTo>
                  <a:pt x="4331259" y="767283"/>
                </a:lnTo>
                <a:lnTo>
                  <a:pt x="4331259" y="0"/>
                </a:lnTo>
                <a:lnTo>
                  <a:pt x="2321039" y="0"/>
                </a:lnTo>
                <a:lnTo>
                  <a:pt x="2274417" y="2349"/>
                </a:lnTo>
                <a:lnTo>
                  <a:pt x="2229142" y="9271"/>
                </a:lnTo>
                <a:lnTo>
                  <a:pt x="2185454" y="20510"/>
                </a:lnTo>
                <a:lnTo>
                  <a:pt x="2143556" y="35852"/>
                </a:lnTo>
                <a:lnTo>
                  <a:pt x="2103704" y="55054"/>
                </a:lnTo>
                <a:lnTo>
                  <a:pt x="2066112" y="77914"/>
                </a:lnTo>
                <a:lnTo>
                  <a:pt x="2031022" y="104165"/>
                </a:lnTo>
                <a:lnTo>
                  <a:pt x="1998649" y="133616"/>
                </a:lnTo>
                <a:lnTo>
                  <a:pt x="1969223" y="166014"/>
                </a:lnTo>
                <a:lnTo>
                  <a:pt x="1942973" y="201129"/>
                </a:lnTo>
                <a:lnTo>
                  <a:pt x="1920138" y="238747"/>
                </a:lnTo>
                <a:lnTo>
                  <a:pt x="1900948" y="278612"/>
                </a:lnTo>
                <a:lnTo>
                  <a:pt x="1885607" y="320535"/>
                </a:lnTo>
                <a:lnTo>
                  <a:pt x="1874380" y="364248"/>
                </a:lnTo>
                <a:lnTo>
                  <a:pt x="1867471" y="409536"/>
                </a:lnTo>
                <a:lnTo>
                  <a:pt x="1865122" y="456184"/>
                </a:lnTo>
                <a:lnTo>
                  <a:pt x="1865122" y="1528673"/>
                </a:lnTo>
                <a:lnTo>
                  <a:pt x="2220442" y="1705432"/>
                </a:lnTo>
                <a:lnTo>
                  <a:pt x="2397937" y="1350098"/>
                </a:lnTo>
                <a:lnTo>
                  <a:pt x="2421432" y="1308836"/>
                </a:lnTo>
                <a:lnTo>
                  <a:pt x="2448687" y="1271104"/>
                </a:lnTo>
                <a:lnTo>
                  <a:pt x="2479344" y="1237018"/>
                </a:lnTo>
                <a:lnTo>
                  <a:pt x="2513050" y="1206677"/>
                </a:lnTo>
                <a:lnTo>
                  <a:pt x="2549436" y="1180223"/>
                </a:lnTo>
                <a:lnTo>
                  <a:pt x="2588145" y="1157770"/>
                </a:lnTo>
                <a:lnTo>
                  <a:pt x="2628836" y="1139431"/>
                </a:lnTo>
                <a:lnTo>
                  <a:pt x="2671127" y="1125334"/>
                </a:lnTo>
                <a:lnTo>
                  <a:pt x="2714663" y="1115580"/>
                </a:lnTo>
                <a:lnTo>
                  <a:pt x="2759100" y="1110310"/>
                </a:lnTo>
                <a:lnTo>
                  <a:pt x="2804058" y="1109637"/>
                </a:lnTo>
                <a:lnTo>
                  <a:pt x="2849194" y="1113675"/>
                </a:lnTo>
                <a:lnTo>
                  <a:pt x="2894152" y="1122540"/>
                </a:lnTo>
                <a:lnTo>
                  <a:pt x="2938564" y="1136370"/>
                </a:lnTo>
                <a:lnTo>
                  <a:pt x="2982061" y="1155255"/>
                </a:lnTo>
                <a:lnTo>
                  <a:pt x="3023362" y="1178788"/>
                </a:lnTo>
                <a:lnTo>
                  <a:pt x="3061131" y="1206068"/>
                </a:lnTo>
                <a:lnTo>
                  <a:pt x="3095256" y="1236738"/>
                </a:lnTo>
                <a:lnTo>
                  <a:pt x="3125609" y="1270431"/>
                </a:lnTo>
                <a:lnTo>
                  <a:pt x="3152063" y="1306817"/>
                </a:lnTo>
                <a:lnTo>
                  <a:pt x="3174517" y="1345514"/>
                </a:lnTo>
                <a:lnTo>
                  <a:pt x="3192856" y="1386179"/>
                </a:lnTo>
                <a:lnTo>
                  <a:pt x="3206940" y="1428457"/>
                </a:lnTo>
                <a:lnTo>
                  <a:pt x="3216656" y="1471993"/>
                </a:lnTo>
                <a:lnTo>
                  <a:pt x="3221901" y="1516430"/>
                </a:lnTo>
                <a:lnTo>
                  <a:pt x="3222536" y="1561414"/>
                </a:lnTo>
                <a:lnTo>
                  <a:pt x="3218446" y="1606588"/>
                </a:lnTo>
                <a:lnTo>
                  <a:pt x="3209518" y="1651596"/>
                </a:lnTo>
                <a:lnTo>
                  <a:pt x="3195637" y="1696085"/>
                </a:lnTo>
                <a:lnTo>
                  <a:pt x="3176676" y="1739696"/>
                </a:lnTo>
                <a:lnTo>
                  <a:pt x="2860281" y="2373020"/>
                </a:lnTo>
                <a:lnTo>
                  <a:pt x="2863405" y="2423376"/>
                </a:lnTo>
                <a:lnTo>
                  <a:pt x="2862719" y="2473718"/>
                </a:lnTo>
                <a:lnTo>
                  <a:pt x="2858198" y="2523909"/>
                </a:lnTo>
                <a:lnTo>
                  <a:pt x="2849829" y="2573769"/>
                </a:lnTo>
                <a:lnTo>
                  <a:pt x="2837599" y="2623134"/>
                </a:lnTo>
                <a:lnTo>
                  <a:pt x="3046501" y="2623134"/>
                </a:lnTo>
                <a:lnTo>
                  <a:pt x="2495537" y="4139031"/>
                </a:lnTo>
                <a:lnTo>
                  <a:pt x="2486939" y="4184688"/>
                </a:lnTo>
                <a:lnTo>
                  <a:pt x="2492845" y="4229506"/>
                </a:lnTo>
                <a:lnTo>
                  <a:pt x="2511768" y="4270172"/>
                </a:lnTo>
                <a:lnTo>
                  <a:pt x="2542248" y="4303344"/>
                </a:lnTo>
                <a:lnTo>
                  <a:pt x="2582799" y="4325683"/>
                </a:lnTo>
                <a:lnTo>
                  <a:pt x="2631960" y="4333875"/>
                </a:lnTo>
                <a:lnTo>
                  <a:pt x="2675229" y="4327233"/>
                </a:lnTo>
                <a:lnTo>
                  <a:pt x="2714294" y="4308208"/>
                </a:lnTo>
                <a:lnTo>
                  <a:pt x="2746273" y="4278109"/>
                </a:lnTo>
                <a:lnTo>
                  <a:pt x="2768257" y="4238244"/>
                </a:lnTo>
                <a:lnTo>
                  <a:pt x="3355263" y="2623134"/>
                </a:lnTo>
                <a:lnTo>
                  <a:pt x="3456952" y="2623134"/>
                </a:lnTo>
                <a:lnTo>
                  <a:pt x="4049928" y="4238739"/>
                </a:lnTo>
                <a:lnTo>
                  <a:pt x="4072013" y="4278388"/>
                </a:lnTo>
                <a:lnTo>
                  <a:pt x="4103979" y="4308335"/>
                </a:lnTo>
                <a:lnTo>
                  <a:pt x="4143006" y="4327271"/>
                </a:lnTo>
                <a:lnTo>
                  <a:pt x="4186237" y="4333875"/>
                </a:lnTo>
                <a:lnTo>
                  <a:pt x="4233138" y="4326102"/>
                </a:lnTo>
                <a:lnTo>
                  <a:pt x="4273372" y="4304665"/>
                </a:lnTo>
                <a:lnTo>
                  <a:pt x="4304677" y="4272381"/>
                </a:lnTo>
                <a:lnTo>
                  <a:pt x="4324782" y="4232072"/>
                </a:lnTo>
                <a:lnTo>
                  <a:pt x="4331436" y="4186555"/>
                </a:lnTo>
                <a:lnTo>
                  <a:pt x="4322343" y="4138650"/>
                </a:lnTo>
                <a:lnTo>
                  <a:pt x="3766096" y="2623134"/>
                </a:lnTo>
                <a:lnTo>
                  <a:pt x="4497082" y="2623134"/>
                </a:lnTo>
                <a:lnTo>
                  <a:pt x="4543691" y="2620784"/>
                </a:lnTo>
                <a:lnTo>
                  <a:pt x="4588954" y="2613863"/>
                </a:lnTo>
                <a:lnTo>
                  <a:pt x="4632655" y="2602623"/>
                </a:lnTo>
                <a:lnTo>
                  <a:pt x="4674540" y="2587282"/>
                </a:lnTo>
                <a:lnTo>
                  <a:pt x="4714392" y="2568079"/>
                </a:lnTo>
                <a:lnTo>
                  <a:pt x="4751984" y="2545219"/>
                </a:lnTo>
                <a:lnTo>
                  <a:pt x="4787074" y="2518956"/>
                </a:lnTo>
                <a:lnTo>
                  <a:pt x="4819459" y="2489517"/>
                </a:lnTo>
                <a:lnTo>
                  <a:pt x="4848885" y="2457119"/>
                </a:lnTo>
                <a:lnTo>
                  <a:pt x="4875136" y="2422004"/>
                </a:lnTo>
                <a:lnTo>
                  <a:pt x="4897971" y="2384387"/>
                </a:lnTo>
                <a:lnTo>
                  <a:pt x="4917160" y="2344509"/>
                </a:lnTo>
                <a:lnTo>
                  <a:pt x="4932502" y="2302599"/>
                </a:lnTo>
                <a:lnTo>
                  <a:pt x="4943729" y="2258885"/>
                </a:lnTo>
                <a:lnTo>
                  <a:pt x="4950638" y="2213597"/>
                </a:lnTo>
                <a:lnTo>
                  <a:pt x="4953000" y="2166950"/>
                </a:lnTo>
                <a:lnTo>
                  <a:pt x="4953000" y="2001113"/>
                </a:lnTo>
                <a:lnTo>
                  <a:pt x="4953000" y="1710728"/>
                </a:lnTo>
                <a:lnTo>
                  <a:pt x="4953000" y="622096"/>
                </a:lnTo>
                <a:lnTo>
                  <a:pt x="4953000" y="45618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474345">
              <a:lnSpc>
                <a:spcPct val="100000"/>
              </a:lnSpc>
              <a:spcBef>
                <a:spcPts val="110"/>
              </a:spcBef>
            </a:pPr>
            <a:r>
              <a:rPr spc="70" dirty="0"/>
              <a:t>g</a:t>
            </a:r>
            <a:r>
              <a:rPr spc="-200" dirty="0"/>
              <a:t>r</a:t>
            </a:r>
            <a:r>
              <a:rPr spc="-105" dirty="0"/>
              <a:t>a</a:t>
            </a:r>
            <a:r>
              <a:rPr spc="275" dirty="0"/>
              <a:t>c</a:t>
            </a:r>
            <a:r>
              <a:rPr spc="-40" dirty="0"/>
              <a:t>i</a:t>
            </a:r>
            <a:r>
              <a:rPr spc="-105" dirty="0"/>
              <a:t>a</a:t>
            </a:r>
            <a:r>
              <a:rPr spc="-45" dirty="0"/>
              <a:t>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158</Words>
  <Application>Microsoft Office PowerPoint</Application>
  <PresentationFormat>Personalizado</PresentationFormat>
  <Paragraphs>20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Calibri</vt:lpstr>
      <vt:lpstr>Cambria</vt:lpstr>
      <vt:lpstr>Lucida Sans Unicode</vt:lpstr>
      <vt:lpstr>Office Theme</vt:lpstr>
      <vt:lpstr>Patrón de Diseño  State - Estado</vt:lpstr>
      <vt:lpstr>¿Qué es el Patrón Estado?</vt:lpstr>
      <vt:lpstr>Ventajas del Patrón Estado</vt:lpstr>
      <vt:lpstr>Conclusión</vt:lpstr>
      <vt:lpstr>EJemplos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Jesús Rendón</cp:lastModifiedBy>
  <cp:revision>1</cp:revision>
  <dcterms:created xsi:type="dcterms:W3CDTF">2024-08-18T20:20:28Z</dcterms:created>
  <dcterms:modified xsi:type="dcterms:W3CDTF">2024-08-18T20:26:34Z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2024-08-18T00:00:00Z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2024-08-18T00:00:00Z</vt:filetime>
  </property>
</Properties>
</file>